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60" r:id="rId2"/>
    <p:sldId id="261"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00"/>
    <a:srgbClr val="FFA717"/>
    <a:srgbClr val="ABD47E"/>
    <a:srgbClr val="006072"/>
    <a:srgbClr val="706D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694"/>
  </p:normalViewPr>
  <p:slideViewPr>
    <p:cSldViewPr snapToGrid="0" snapToObjects="1">
      <p:cViewPr varScale="1">
        <p:scale>
          <a:sx n="91" d="100"/>
          <a:sy n="91" d="100"/>
        </p:scale>
        <p:origin x="3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7A02EA-BB5C-514D-9E2B-30B9F1909F35}"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236635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A02EA-BB5C-514D-9E2B-30B9F1909F35}"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421823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A02EA-BB5C-514D-9E2B-30B9F1909F35}"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391717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A02EA-BB5C-514D-9E2B-30B9F1909F35}"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29032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7A02EA-BB5C-514D-9E2B-30B9F1909F35}" type="datetimeFigureOut">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392605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7A02EA-BB5C-514D-9E2B-30B9F1909F35}"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330859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7A02EA-BB5C-514D-9E2B-30B9F1909F35}" type="datetimeFigureOut">
              <a:rPr lang="en-US" smtClean="0"/>
              <a:t>3/23/20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426850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7A02EA-BB5C-514D-9E2B-30B9F1909F35}" type="datetimeFigureOut">
              <a:rPr lang="en-US" smtClean="0"/>
              <a:t>3/23/20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19787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A02EA-BB5C-514D-9E2B-30B9F1909F35}" type="datetimeFigureOut">
              <a:rPr lang="en-US" smtClean="0"/>
              <a:t>3/23/20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319029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67A02EA-BB5C-514D-9E2B-30B9F1909F35}"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344832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67A02EA-BB5C-514D-9E2B-30B9F1909F35}" type="datetimeFigureOut">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B91A6-A5B6-3244-96E0-10078B17245A}" type="slidenum">
              <a:rPr lang="en-US" smtClean="0"/>
              <a:t>‹#›</a:t>
            </a:fld>
            <a:endParaRPr lang="en-US"/>
          </a:p>
        </p:txBody>
      </p:sp>
    </p:spTree>
    <p:extLst>
      <p:ext uri="{BB962C8B-B14F-4D97-AF65-F5344CB8AC3E}">
        <p14:creationId xmlns:p14="http://schemas.microsoft.com/office/powerpoint/2010/main" val="349319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67A02EA-BB5C-514D-9E2B-30B9F1909F35}" type="datetimeFigureOut">
              <a:rPr lang="en-US" smtClean="0"/>
              <a:t>3/23/20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00B91A6-A5B6-3244-96E0-10078B17245A}" type="slidenum">
              <a:rPr lang="en-US" smtClean="0"/>
              <a:t>‹#›</a:t>
            </a:fld>
            <a:endParaRPr lang="en-US"/>
          </a:p>
        </p:txBody>
      </p:sp>
    </p:spTree>
    <p:extLst>
      <p:ext uri="{BB962C8B-B14F-4D97-AF65-F5344CB8AC3E}">
        <p14:creationId xmlns:p14="http://schemas.microsoft.com/office/powerpoint/2010/main" val="4231092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able&#10;&#10;Description automatically generated">
            <a:extLst>
              <a:ext uri="{FF2B5EF4-FFF2-40B4-BE49-F238E27FC236}">
                <a16:creationId xmlns:a16="http://schemas.microsoft.com/office/drawing/2014/main" id="{D4F5BF17-04F3-694C-B733-EFD75B067083}"/>
              </a:ext>
            </a:extLst>
          </p:cNvPr>
          <p:cNvPicPr>
            <a:picLocks noChangeAspect="1"/>
          </p:cNvPicPr>
          <p:nvPr/>
        </p:nvPicPr>
        <p:blipFill rotWithShape="1">
          <a:blip r:embed="rId2"/>
          <a:srcRect r="2975"/>
          <a:stretch/>
        </p:blipFill>
        <p:spPr>
          <a:xfrm>
            <a:off x="-27971" y="-253603"/>
            <a:ext cx="6885972" cy="9184549"/>
          </a:xfrm>
          <a:prstGeom prst="rect">
            <a:avLst/>
          </a:prstGeom>
        </p:spPr>
      </p:pic>
      <p:sp>
        <p:nvSpPr>
          <p:cNvPr id="2" name="Title 1">
            <a:extLst>
              <a:ext uri="{FF2B5EF4-FFF2-40B4-BE49-F238E27FC236}">
                <a16:creationId xmlns:a16="http://schemas.microsoft.com/office/drawing/2014/main" id="{0FBAD6A8-FC28-114D-A88F-C4BDBF8C2F77}"/>
              </a:ext>
            </a:extLst>
          </p:cNvPr>
          <p:cNvSpPr>
            <a:spLocks noGrp="1"/>
          </p:cNvSpPr>
          <p:nvPr>
            <p:ph type="ctrTitle"/>
          </p:nvPr>
        </p:nvSpPr>
        <p:spPr>
          <a:xfrm>
            <a:off x="589277" y="696637"/>
            <a:ext cx="5679446" cy="671052"/>
          </a:xfrm>
        </p:spPr>
        <p:txBody>
          <a:bodyPr>
            <a:noAutofit/>
          </a:bodyPr>
          <a:lstStyle/>
          <a:p>
            <a:r>
              <a:rPr lang="en-US" sz="4400" b="1" dirty="0">
                <a:solidFill>
                  <a:schemeClr val="tx1">
                    <a:lumMod val="95000"/>
                    <a:lumOff val="5000"/>
                  </a:schemeClr>
                </a:solidFill>
              </a:rPr>
              <a:t>CORONAVIRUS UPDATE</a:t>
            </a:r>
          </a:p>
        </p:txBody>
      </p:sp>
      <p:sp>
        <p:nvSpPr>
          <p:cNvPr id="27" name="Rectangle 26">
            <a:extLst>
              <a:ext uri="{FF2B5EF4-FFF2-40B4-BE49-F238E27FC236}">
                <a16:creationId xmlns:a16="http://schemas.microsoft.com/office/drawing/2014/main" id="{CA9C7B63-99A8-5E44-A07A-FC1BCAB03B37}"/>
              </a:ext>
            </a:extLst>
          </p:cNvPr>
          <p:cNvSpPr/>
          <p:nvPr/>
        </p:nvSpPr>
        <p:spPr>
          <a:xfrm>
            <a:off x="669573" y="2496245"/>
            <a:ext cx="5570264" cy="1323439"/>
          </a:xfrm>
          <a:prstGeom prst="rect">
            <a:avLst/>
          </a:prstGeom>
        </p:spPr>
        <p:txBody>
          <a:bodyPr wrap="square">
            <a:spAutoFit/>
          </a:bodyPr>
          <a:lstStyle/>
          <a:p>
            <a:r>
              <a:rPr lang="en-US" sz="2000" dirty="0"/>
              <a:t>Due to the rapidly evolving COVID-19 situation, only patients (pets) are allowed into the hospital at this time. Please return to your car and call for instructions on how we will care for your pet.</a:t>
            </a:r>
          </a:p>
        </p:txBody>
      </p:sp>
      <p:sp>
        <p:nvSpPr>
          <p:cNvPr id="31" name="TextBox 30">
            <a:extLst>
              <a:ext uri="{FF2B5EF4-FFF2-40B4-BE49-F238E27FC236}">
                <a16:creationId xmlns:a16="http://schemas.microsoft.com/office/drawing/2014/main" id="{2CFA13AC-D995-9242-A7D5-907ECBB4F9A1}"/>
              </a:ext>
            </a:extLst>
          </p:cNvPr>
          <p:cNvSpPr txBox="1"/>
          <p:nvPr/>
        </p:nvSpPr>
        <p:spPr>
          <a:xfrm>
            <a:off x="699490" y="1615803"/>
            <a:ext cx="2313390" cy="707886"/>
          </a:xfrm>
          <a:prstGeom prst="rect">
            <a:avLst/>
          </a:prstGeom>
          <a:noFill/>
        </p:spPr>
        <p:txBody>
          <a:bodyPr wrap="none" rtlCol="0">
            <a:spAutoFit/>
          </a:bodyPr>
          <a:lstStyle/>
          <a:p>
            <a:r>
              <a:rPr lang="en-US" sz="4000" dirty="0">
                <a:solidFill>
                  <a:srgbClr val="FFB300"/>
                </a:solidFill>
              </a:rPr>
              <a:t>Attention!</a:t>
            </a:r>
          </a:p>
        </p:txBody>
      </p:sp>
      <p:sp>
        <p:nvSpPr>
          <p:cNvPr id="5" name="TextBox 4">
            <a:extLst>
              <a:ext uri="{FF2B5EF4-FFF2-40B4-BE49-F238E27FC236}">
                <a16:creationId xmlns:a16="http://schemas.microsoft.com/office/drawing/2014/main" id="{E4153587-9C55-9C4C-AA3E-8ACDCE543EA6}"/>
              </a:ext>
            </a:extLst>
          </p:cNvPr>
          <p:cNvSpPr txBox="1"/>
          <p:nvPr/>
        </p:nvSpPr>
        <p:spPr>
          <a:xfrm>
            <a:off x="669573" y="4174972"/>
            <a:ext cx="5420702" cy="1631216"/>
          </a:xfrm>
          <a:prstGeom prst="rect">
            <a:avLst/>
          </a:prstGeom>
          <a:noFill/>
        </p:spPr>
        <p:txBody>
          <a:bodyPr wrap="square" rtlCol="0">
            <a:spAutoFit/>
          </a:bodyPr>
          <a:lstStyle/>
          <a:p>
            <a:r>
              <a:rPr lang="en-US" sz="2000" dirty="0" err="1"/>
              <a:t>Debido</a:t>
            </a:r>
            <a:r>
              <a:rPr lang="en-US" sz="2000" dirty="0"/>
              <a:t> a la </a:t>
            </a:r>
            <a:r>
              <a:rPr lang="en-US" sz="2000" dirty="0" err="1"/>
              <a:t>rápida</a:t>
            </a:r>
            <a:r>
              <a:rPr lang="en-US" sz="2000" dirty="0"/>
              <a:t> </a:t>
            </a:r>
            <a:r>
              <a:rPr lang="en-US" sz="2000" dirty="0" err="1"/>
              <a:t>evolución</a:t>
            </a:r>
            <a:r>
              <a:rPr lang="en-US" sz="2000" dirty="0"/>
              <a:t> de la </a:t>
            </a:r>
            <a:r>
              <a:rPr lang="en-US" sz="2000" dirty="0" err="1"/>
              <a:t>situación</a:t>
            </a:r>
            <a:r>
              <a:rPr lang="en-US" sz="2000" dirty="0"/>
              <a:t> COVID-19, solo los </a:t>
            </a:r>
            <a:r>
              <a:rPr lang="en-US" sz="2000" dirty="0" err="1"/>
              <a:t>pacientes</a:t>
            </a:r>
            <a:r>
              <a:rPr lang="en-US" sz="2000" dirty="0"/>
              <a:t> </a:t>
            </a:r>
            <a:r>
              <a:rPr lang="en-US" sz="2000" dirty="0" err="1"/>
              <a:t>pueden</a:t>
            </a:r>
            <a:r>
              <a:rPr lang="en-US" sz="2000" dirty="0"/>
              <a:t> </a:t>
            </a:r>
            <a:r>
              <a:rPr lang="en-US" sz="2000" dirty="0" err="1"/>
              <a:t>ingresar</a:t>
            </a:r>
            <a:r>
              <a:rPr lang="en-US" sz="2000" dirty="0"/>
              <a:t> al hospital </a:t>
            </a:r>
            <a:r>
              <a:rPr lang="en-US" sz="2000" dirty="0" err="1"/>
              <a:t>en</a:t>
            </a:r>
            <a:r>
              <a:rPr lang="en-US" sz="2000" dirty="0"/>
              <a:t> </a:t>
            </a:r>
            <a:r>
              <a:rPr lang="en-US" sz="2000" dirty="0" err="1"/>
              <a:t>este</a:t>
            </a:r>
            <a:r>
              <a:rPr lang="en-US" sz="2000" dirty="0"/>
              <a:t> </a:t>
            </a:r>
            <a:r>
              <a:rPr lang="en-US" sz="2000" dirty="0" err="1"/>
              <a:t>momento</a:t>
            </a:r>
            <a:r>
              <a:rPr lang="en-US" sz="2000" dirty="0"/>
              <a:t>. </a:t>
            </a:r>
            <a:r>
              <a:rPr lang="en-US" sz="2000" dirty="0" err="1"/>
              <a:t>Regrese</a:t>
            </a:r>
            <a:r>
              <a:rPr lang="en-US" sz="2000" dirty="0"/>
              <a:t> a </a:t>
            </a:r>
            <a:r>
              <a:rPr lang="en-US" sz="2000" dirty="0" err="1"/>
              <a:t>su</a:t>
            </a:r>
            <a:r>
              <a:rPr lang="en-US" sz="2000" dirty="0"/>
              <a:t> </a:t>
            </a:r>
            <a:r>
              <a:rPr lang="en-US" sz="2000" dirty="0" err="1"/>
              <a:t>automóvil</a:t>
            </a:r>
            <a:r>
              <a:rPr lang="en-US" sz="2000" dirty="0"/>
              <a:t> y </a:t>
            </a:r>
            <a:r>
              <a:rPr lang="en-US" sz="2000" dirty="0" err="1"/>
              <a:t>llame</a:t>
            </a:r>
            <a:r>
              <a:rPr lang="en-US" sz="2000" dirty="0"/>
              <a:t> para </a:t>
            </a:r>
            <a:r>
              <a:rPr lang="en-US" sz="2000" dirty="0" err="1"/>
              <a:t>obtener</a:t>
            </a:r>
            <a:r>
              <a:rPr lang="en-US" sz="2000" dirty="0"/>
              <a:t> </a:t>
            </a:r>
            <a:r>
              <a:rPr lang="en-US" sz="2000" dirty="0" err="1"/>
              <a:t>instrucciones</a:t>
            </a:r>
            <a:r>
              <a:rPr lang="en-US" sz="2000" dirty="0"/>
              <a:t> </a:t>
            </a:r>
            <a:r>
              <a:rPr lang="en-US" sz="2000" dirty="0" err="1"/>
              <a:t>sobre</a:t>
            </a:r>
            <a:r>
              <a:rPr lang="en-US" sz="2000" dirty="0"/>
              <a:t> </a:t>
            </a:r>
            <a:r>
              <a:rPr lang="en-US" sz="2000" dirty="0" err="1"/>
              <a:t>cómo</a:t>
            </a:r>
            <a:r>
              <a:rPr lang="en-US" sz="2000" dirty="0"/>
              <a:t> </a:t>
            </a:r>
            <a:r>
              <a:rPr lang="en-US" sz="2000" dirty="0" err="1"/>
              <a:t>cuidaremos</a:t>
            </a:r>
            <a:r>
              <a:rPr lang="en-US" sz="2000" dirty="0"/>
              <a:t> a </a:t>
            </a:r>
            <a:r>
              <a:rPr lang="en-US" sz="2000" dirty="0" err="1"/>
              <a:t>su</a:t>
            </a:r>
            <a:r>
              <a:rPr lang="en-US" sz="2000" dirty="0"/>
              <a:t> </a:t>
            </a:r>
            <a:r>
              <a:rPr lang="en-US" sz="2000" dirty="0" err="1"/>
              <a:t>mascota</a:t>
            </a:r>
            <a:r>
              <a:rPr lang="en-US" sz="2000" dirty="0"/>
              <a:t>.</a:t>
            </a:r>
            <a:endParaRPr lang="en-US" dirty="0"/>
          </a:p>
        </p:txBody>
      </p:sp>
      <p:sp>
        <p:nvSpPr>
          <p:cNvPr id="6" name="TextBox 5">
            <a:extLst>
              <a:ext uri="{FF2B5EF4-FFF2-40B4-BE49-F238E27FC236}">
                <a16:creationId xmlns:a16="http://schemas.microsoft.com/office/drawing/2014/main" id="{5D7A4937-85BC-5946-B742-3E6F9A15F05E}"/>
              </a:ext>
            </a:extLst>
          </p:cNvPr>
          <p:cNvSpPr txBox="1"/>
          <p:nvPr/>
        </p:nvSpPr>
        <p:spPr>
          <a:xfrm>
            <a:off x="755762" y="6196291"/>
            <a:ext cx="1649815" cy="2031325"/>
          </a:xfrm>
          <a:prstGeom prst="rect">
            <a:avLst/>
          </a:prstGeom>
          <a:noFill/>
        </p:spPr>
        <p:txBody>
          <a:bodyPr wrap="square" rtlCol="0">
            <a:spAutoFit/>
          </a:bodyPr>
          <a:lstStyle/>
          <a:p>
            <a:pPr algn="ctr"/>
            <a:r>
              <a:rPr lang="en-US" dirty="0"/>
              <a:t>Personalize this poster here </a:t>
            </a:r>
            <a:r>
              <a:rPr lang="en-US"/>
              <a:t>with additional </a:t>
            </a:r>
            <a:r>
              <a:rPr lang="en-US" dirty="0"/>
              <a:t>info:</a:t>
            </a:r>
          </a:p>
          <a:p>
            <a:pPr algn="ctr"/>
            <a:r>
              <a:rPr lang="en-US" dirty="0"/>
              <a:t>- Hospital hours</a:t>
            </a:r>
          </a:p>
          <a:p>
            <a:pPr algn="ctr"/>
            <a:r>
              <a:rPr lang="en-US" dirty="0"/>
              <a:t>- contact info</a:t>
            </a:r>
          </a:p>
          <a:p>
            <a:pPr algn="ctr"/>
            <a:r>
              <a:rPr lang="en-US" dirty="0"/>
              <a:t>- ER hospital #?</a:t>
            </a:r>
          </a:p>
        </p:txBody>
      </p:sp>
      <p:sp>
        <p:nvSpPr>
          <p:cNvPr id="14" name="Rectangle 13">
            <a:extLst>
              <a:ext uri="{FF2B5EF4-FFF2-40B4-BE49-F238E27FC236}">
                <a16:creationId xmlns:a16="http://schemas.microsoft.com/office/drawing/2014/main" id="{CB3A192E-4537-3747-949E-124127E4DB16}"/>
              </a:ext>
            </a:extLst>
          </p:cNvPr>
          <p:cNvSpPr/>
          <p:nvPr/>
        </p:nvSpPr>
        <p:spPr>
          <a:xfrm>
            <a:off x="1828800" y="8488677"/>
            <a:ext cx="4543866" cy="323165"/>
          </a:xfrm>
          <a:prstGeom prst="rect">
            <a:avLst/>
          </a:prstGeom>
        </p:spPr>
        <p:txBody>
          <a:bodyPr wrap="square">
            <a:spAutoFit/>
          </a:bodyPr>
          <a:lstStyle/>
          <a:p>
            <a:pPr algn="r"/>
            <a:r>
              <a:rPr lang="en-US" sz="1500" dirty="0"/>
              <a:t>Add Website Here:</a:t>
            </a:r>
          </a:p>
        </p:txBody>
      </p:sp>
      <p:cxnSp>
        <p:nvCxnSpPr>
          <p:cNvPr id="9" name="Straight Connector 8">
            <a:extLst>
              <a:ext uri="{FF2B5EF4-FFF2-40B4-BE49-F238E27FC236}">
                <a16:creationId xmlns:a16="http://schemas.microsoft.com/office/drawing/2014/main" id="{8A903FFB-AA08-B340-986D-42BA87388DD3}"/>
              </a:ext>
            </a:extLst>
          </p:cNvPr>
          <p:cNvCxnSpPr/>
          <p:nvPr/>
        </p:nvCxnSpPr>
        <p:spPr>
          <a:xfrm>
            <a:off x="910881" y="3946296"/>
            <a:ext cx="483928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44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282025-0A94-7247-982C-3B4B96A79956}"/>
              </a:ext>
            </a:extLst>
          </p:cNvPr>
          <p:cNvSpPr/>
          <p:nvPr/>
        </p:nvSpPr>
        <p:spPr>
          <a:xfrm>
            <a:off x="235027" y="3642754"/>
            <a:ext cx="6400800" cy="251228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A639E2E0-CE37-4F47-BC65-A032D82FE53D}"/>
              </a:ext>
            </a:extLst>
          </p:cNvPr>
          <p:cNvSpPr txBox="1">
            <a:spLocks/>
          </p:cNvSpPr>
          <p:nvPr/>
        </p:nvSpPr>
        <p:spPr>
          <a:xfrm>
            <a:off x="377902" y="3801598"/>
            <a:ext cx="6115050" cy="2239494"/>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solidFill>
                  <a:schemeClr val="tx1">
                    <a:lumMod val="95000"/>
                    <a:lumOff val="5000"/>
                  </a:schemeClr>
                </a:solidFill>
              </a:rPr>
              <a:t>Do you have a cough? </a:t>
            </a:r>
          </a:p>
          <a:p>
            <a:r>
              <a:rPr lang="en-US" sz="1800" b="1" dirty="0">
                <a:solidFill>
                  <a:schemeClr val="tx1">
                    <a:lumMod val="95000"/>
                    <a:lumOff val="5000"/>
                  </a:schemeClr>
                </a:solidFill>
              </a:rPr>
              <a:t>Do you have a fever? </a:t>
            </a:r>
          </a:p>
          <a:p>
            <a:r>
              <a:rPr lang="en-US" sz="1800" b="1" dirty="0">
                <a:solidFill>
                  <a:schemeClr val="tx1">
                    <a:lumMod val="95000"/>
                    <a:lumOff val="5000"/>
                  </a:schemeClr>
                </a:solidFill>
              </a:rPr>
              <a:t>Do you have the chills? </a:t>
            </a:r>
          </a:p>
          <a:p>
            <a:r>
              <a:rPr lang="en-US" sz="1800" b="1" dirty="0">
                <a:solidFill>
                  <a:schemeClr val="tx1">
                    <a:lumMod val="95000"/>
                    <a:lumOff val="5000"/>
                  </a:schemeClr>
                </a:solidFill>
              </a:rPr>
              <a:t>Have you traveled domestically or internationally in the last two weeks? </a:t>
            </a:r>
          </a:p>
          <a:p>
            <a:r>
              <a:rPr lang="en-US" sz="1800" b="1" dirty="0">
                <a:solidFill>
                  <a:schemeClr val="tx1">
                    <a:lumMod val="95000"/>
                    <a:lumOff val="5000"/>
                  </a:schemeClr>
                </a:solidFill>
              </a:rPr>
              <a:t>Have you had direct contact with anyone with a suspected (or confirmed) case of COVID-19 (Coronavirus)? </a:t>
            </a:r>
          </a:p>
        </p:txBody>
      </p:sp>
      <p:grpSp>
        <p:nvGrpSpPr>
          <p:cNvPr id="21" name="Group 20">
            <a:extLst>
              <a:ext uri="{FF2B5EF4-FFF2-40B4-BE49-F238E27FC236}">
                <a16:creationId xmlns:a16="http://schemas.microsoft.com/office/drawing/2014/main" id="{F8F8835A-733A-E941-873D-3C67AA8DABA9}"/>
              </a:ext>
            </a:extLst>
          </p:cNvPr>
          <p:cNvGrpSpPr/>
          <p:nvPr/>
        </p:nvGrpSpPr>
        <p:grpSpPr>
          <a:xfrm>
            <a:off x="235027" y="322536"/>
            <a:ext cx="6400800" cy="1378938"/>
            <a:chOff x="235027" y="322536"/>
            <a:chExt cx="6400800" cy="1378938"/>
          </a:xfrm>
        </p:grpSpPr>
        <p:sp>
          <p:nvSpPr>
            <p:cNvPr id="5" name="Rectangle 4">
              <a:extLst>
                <a:ext uri="{FF2B5EF4-FFF2-40B4-BE49-F238E27FC236}">
                  <a16:creationId xmlns:a16="http://schemas.microsoft.com/office/drawing/2014/main" id="{6A3BF239-5941-BC41-A446-B1D56E008F39}"/>
                </a:ext>
              </a:extLst>
            </p:cNvPr>
            <p:cNvSpPr/>
            <p:nvPr/>
          </p:nvSpPr>
          <p:spPr>
            <a:xfrm>
              <a:off x="2358981" y="416689"/>
              <a:ext cx="2152892" cy="5613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9F46389-712C-CF4D-9489-9D4BC8537A0A}"/>
                </a:ext>
              </a:extLst>
            </p:cNvPr>
            <p:cNvCxnSpPr/>
            <p:nvPr/>
          </p:nvCxnSpPr>
          <p:spPr>
            <a:xfrm>
              <a:off x="235027" y="984122"/>
              <a:ext cx="6400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FCAE74-9A49-5D4F-8A40-1BE8A5655C74}"/>
                </a:ext>
              </a:extLst>
            </p:cNvPr>
            <p:cNvCxnSpPr/>
            <p:nvPr/>
          </p:nvCxnSpPr>
          <p:spPr>
            <a:xfrm>
              <a:off x="235027" y="1670132"/>
              <a:ext cx="6400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515A24A-5F3A-F849-B33F-20F7AF8986D0}"/>
                </a:ext>
              </a:extLst>
            </p:cNvPr>
            <p:cNvSpPr txBox="1">
              <a:spLocks/>
            </p:cNvSpPr>
            <p:nvPr/>
          </p:nvSpPr>
          <p:spPr>
            <a:xfrm>
              <a:off x="520777" y="1030422"/>
              <a:ext cx="5829300" cy="6710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t>COVID-19 SCREENING</a:t>
              </a:r>
            </a:p>
          </p:txBody>
        </p:sp>
        <p:sp>
          <p:nvSpPr>
            <p:cNvPr id="11" name="TextBox 10">
              <a:extLst>
                <a:ext uri="{FF2B5EF4-FFF2-40B4-BE49-F238E27FC236}">
                  <a16:creationId xmlns:a16="http://schemas.microsoft.com/office/drawing/2014/main" id="{3ED2AB17-F180-8F4F-BE9A-57E10F42C59E}"/>
                </a:ext>
              </a:extLst>
            </p:cNvPr>
            <p:cNvSpPr txBox="1"/>
            <p:nvPr/>
          </p:nvSpPr>
          <p:spPr>
            <a:xfrm>
              <a:off x="2661704" y="322536"/>
              <a:ext cx="1547447" cy="707886"/>
            </a:xfrm>
            <a:prstGeom prst="rect">
              <a:avLst/>
            </a:prstGeom>
            <a:noFill/>
          </p:spPr>
          <p:txBody>
            <a:bodyPr wrap="square" rtlCol="0">
              <a:spAutoFit/>
            </a:bodyPr>
            <a:lstStyle/>
            <a:p>
              <a:pPr algn="ctr"/>
              <a:r>
                <a:rPr lang="en-US" sz="4000" dirty="0">
                  <a:solidFill>
                    <a:schemeClr val="bg1"/>
                  </a:solidFill>
                </a:rPr>
                <a:t>ALERT</a:t>
              </a:r>
            </a:p>
          </p:txBody>
        </p:sp>
      </p:grpSp>
      <p:sp>
        <p:nvSpPr>
          <p:cNvPr id="12" name="TextBox 11">
            <a:extLst>
              <a:ext uri="{FF2B5EF4-FFF2-40B4-BE49-F238E27FC236}">
                <a16:creationId xmlns:a16="http://schemas.microsoft.com/office/drawing/2014/main" id="{5AA0ADAE-02F2-8C43-835C-805193B10797}"/>
              </a:ext>
            </a:extLst>
          </p:cNvPr>
          <p:cNvSpPr txBox="1"/>
          <p:nvPr/>
        </p:nvSpPr>
        <p:spPr>
          <a:xfrm>
            <a:off x="463294" y="1886807"/>
            <a:ext cx="5829300" cy="2062103"/>
          </a:xfrm>
          <a:prstGeom prst="rect">
            <a:avLst/>
          </a:prstGeom>
          <a:noFill/>
        </p:spPr>
        <p:txBody>
          <a:bodyPr wrap="square" rtlCol="0">
            <a:spAutoFit/>
          </a:bodyPr>
          <a:lstStyle/>
          <a:p>
            <a:pPr>
              <a:spcAft>
                <a:spcPts val="1200"/>
              </a:spcAft>
            </a:pPr>
            <a:r>
              <a:rPr lang="en-US" dirty="0"/>
              <a:t>Thank you for taking the time to help us keep our teams and your families safe.  Our goal is to remain open during these difficult times. We can only do so if our hospitals remain free from the coronavirus. </a:t>
            </a:r>
          </a:p>
          <a:p>
            <a:pPr>
              <a:spcAft>
                <a:spcPts val="1200"/>
              </a:spcAft>
            </a:pPr>
            <a:r>
              <a:rPr lang="en-US" dirty="0"/>
              <a:t>Your role in this is vital and we thank you for your assistance. </a:t>
            </a:r>
          </a:p>
          <a:p>
            <a:endParaRPr lang="en-US" dirty="0"/>
          </a:p>
        </p:txBody>
      </p:sp>
      <p:sp>
        <p:nvSpPr>
          <p:cNvPr id="13" name="TextBox 12">
            <a:extLst>
              <a:ext uri="{FF2B5EF4-FFF2-40B4-BE49-F238E27FC236}">
                <a16:creationId xmlns:a16="http://schemas.microsoft.com/office/drawing/2014/main" id="{DA81BBD2-1F11-4447-A9E2-8423F138E062}"/>
              </a:ext>
            </a:extLst>
          </p:cNvPr>
          <p:cNvSpPr txBox="1"/>
          <p:nvPr/>
        </p:nvSpPr>
        <p:spPr>
          <a:xfrm>
            <a:off x="377902" y="7176575"/>
            <a:ext cx="6227537" cy="923330"/>
          </a:xfrm>
          <a:prstGeom prst="rect">
            <a:avLst/>
          </a:prstGeom>
          <a:noFill/>
        </p:spPr>
        <p:txBody>
          <a:bodyPr wrap="square" rtlCol="0">
            <a:spAutoFit/>
          </a:bodyPr>
          <a:lstStyle/>
          <a:p>
            <a:r>
              <a:rPr lang="en-US" b="1" dirty="0"/>
              <a:t>Please Call: </a:t>
            </a:r>
            <a:r>
              <a:rPr lang="en-US" b="1" u="sng" dirty="0"/>
              <a:t>									</a:t>
            </a:r>
            <a:endParaRPr lang="en-US" b="1" dirty="0"/>
          </a:p>
          <a:p>
            <a:r>
              <a:rPr lang="en-US" dirty="0"/>
              <a:t>To discuss how we can provide care for your pet without impacting the health of our team. </a:t>
            </a:r>
          </a:p>
        </p:txBody>
      </p:sp>
      <p:cxnSp>
        <p:nvCxnSpPr>
          <p:cNvPr id="17" name="Straight Connector 16">
            <a:extLst>
              <a:ext uri="{FF2B5EF4-FFF2-40B4-BE49-F238E27FC236}">
                <a16:creationId xmlns:a16="http://schemas.microsoft.com/office/drawing/2014/main" id="{09D681AF-156B-3641-AEFE-470369C65F42}"/>
              </a:ext>
            </a:extLst>
          </p:cNvPr>
          <p:cNvCxnSpPr/>
          <p:nvPr/>
        </p:nvCxnSpPr>
        <p:spPr>
          <a:xfrm>
            <a:off x="204640" y="8239634"/>
            <a:ext cx="6400800" cy="0"/>
          </a:xfrm>
          <a:prstGeom prst="line">
            <a:avLst/>
          </a:prstGeom>
          <a:ln w="12700">
            <a:solidFill>
              <a:srgbClr val="00607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CA39F19-4020-FD40-BFD8-9D95A7E051E7}"/>
              </a:ext>
            </a:extLst>
          </p:cNvPr>
          <p:cNvSpPr/>
          <p:nvPr/>
        </p:nvSpPr>
        <p:spPr>
          <a:xfrm>
            <a:off x="401652" y="6223024"/>
            <a:ext cx="6162737" cy="861774"/>
          </a:xfrm>
          <a:prstGeom prst="rect">
            <a:avLst/>
          </a:prstGeom>
        </p:spPr>
        <p:txBody>
          <a:bodyPr wrap="square">
            <a:spAutoFit/>
          </a:bodyPr>
          <a:lstStyle/>
          <a:p>
            <a:pPr algn="ctr"/>
            <a:r>
              <a:rPr lang="en-US" sz="2500" dirty="0"/>
              <a:t>If you answer YES to any of the questions above, please do not enter the building. </a:t>
            </a:r>
          </a:p>
        </p:txBody>
      </p:sp>
      <p:sp>
        <p:nvSpPr>
          <p:cNvPr id="19" name="Rectangle 18">
            <a:extLst>
              <a:ext uri="{FF2B5EF4-FFF2-40B4-BE49-F238E27FC236}">
                <a16:creationId xmlns:a16="http://schemas.microsoft.com/office/drawing/2014/main" id="{4285294B-5DE7-2141-8A58-CF12787054B2}"/>
              </a:ext>
            </a:extLst>
          </p:cNvPr>
          <p:cNvSpPr/>
          <p:nvPr/>
        </p:nvSpPr>
        <p:spPr>
          <a:xfrm>
            <a:off x="3429000" y="8404269"/>
            <a:ext cx="2943666" cy="323165"/>
          </a:xfrm>
          <a:prstGeom prst="rect">
            <a:avLst/>
          </a:prstGeom>
        </p:spPr>
        <p:txBody>
          <a:bodyPr wrap="square">
            <a:spAutoFit/>
          </a:bodyPr>
          <a:lstStyle/>
          <a:p>
            <a:pPr algn="r"/>
            <a:r>
              <a:rPr lang="en-US" sz="1500" dirty="0"/>
              <a:t>Add Website Here:</a:t>
            </a:r>
          </a:p>
        </p:txBody>
      </p:sp>
      <p:sp>
        <p:nvSpPr>
          <p:cNvPr id="20" name="Rectangle 19">
            <a:extLst>
              <a:ext uri="{FF2B5EF4-FFF2-40B4-BE49-F238E27FC236}">
                <a16:creationId xmlns:a16="http://schemas.microsoft.com/office/drawing/2014/main" id="{6135DE21-867E-F647-A3EE-B2059BA2DD58}"/>
              </a:ext>
            </a:extLst>
          </p:cNvPr>
          <p:cNvSpPr/>
          <p:nvPr/>
        </p:nvSpPr>
        <p:spPr>
          <a:xfrm>
            <a:off x="338581" y="8404269"/>
            <a:ext cx="4543866" cy="323165"/>
          </a:xfrm>
          <a:prstGeom prst="rect">
            <a:avLst/>
          </a:prstGeom>
        </p:spPr>
        <p:txBody>
          <a:bodyPr wrap="square">
            <a:spAutoFit/>
          </a:bodyPr>
          <a:lstStyle/>
          <a:p>
            <a:r>
              <a:rPr lang="en-US" sz="1500" dirty="0"/>
              <a:t>Add Other Info Here:</a:t>
            </a:r>
          </a:p>
        </p:txBody>
      </p:sp>
    </p:spTree>
    <p:extLst>
      <p:ext uri="{BB962C8B-B14F-4D97-AF65-F5344CB8AC3E}">
        <p14:creationId xmlns:p14="http://schemas.microsoft.com/office/powerpoint/2010/main" val="1507563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269</Words>
  <Application>Microsoft Macintosh PowerPoint</Application>
  <PresentationFormat>Letter Paper (8.5x11 in)</PresentationFormat>
  <Paragraphs>23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CORONAVIRUS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Sommer Aweidah</dc:creator>
  <cp:lastModifiedBy>Sommer Aweidah</cp:lastModifiedBy>
  <cp:revision>23</cp:revision>
  <dcterms:created xsi:type="dcterms:W3CDTF">2020-03-16T19:33:04Z</dcterms:created>
  <dcterms:modified xsi:type="dcterms:W3CDTF">2020-03-23T13:32:57Z</dcterms:modified>
</cp:coreProperties>
</file>